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259" r:id="rId5"/>
    <p:sldId id="260" r:id="rId6"/>
    <p:sldId id="266" r:id="rId7"/>
    <p:sldId id="265" r:id="rId8"/>
    <p:sldId id="262" r:id="rId9"/>
    <p:sldId id="263" r:id="rId10"/>
    <p:sldId id="264" r:id="rId11"/>
    <p:sldId id="267" r:id="rId12"/>
    <p:sldId id="268" r:id="rId13"/>
    <p:sldId id="269" r:id="rId14"/>
    <p:sldId id="270" r:id="rId15"/>
    <p:sldId id="271" r:id="rId16"/>
    <p:sldId id="272" r:id="rId17"/>
    <p:sldId id="279" r:id="rId18"/>
    <p:sldId id="280" r:id="rId19"/>
    <p:sldId id="273" r:id="rId20"/>
    <p:sldId id="274" r:id="rId21"/>
    <p:sldId id="281" r:id="rId22"/>
    <p:sldId id="275" r:id="rId23"/>
    <p:sldId id="276" r:id="rId24"/>
    <p:sldId id="288" r:id="rId25"/>
    <p:sldId id="289" r:id="rId26"/>
    <p:sldId id="277" r:id="rId27"/>
    <p:sldId id="278" r:id="rId28"/>
    <p:sldId id="282" r:id="rId29"/>
    <p:sldId id="287" r:id="rId30"/>
    <p:sldId id="283" r:id="rId31"/>
    <p:sldId id="290" r:id="rId32"/>
    <p:sldId id="284" r:id="rId33"/>
    <p:sldId id="286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8E57645-4D49-1CB3-360C-8FB4C8F02D9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C0971B-6713-E869-65D8-B8FB9EB6958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375256-56FA-4F76-BAEB-D0B1B6E2B0CA}" type="datetimeFigureOut">
              <a:rPr lang="en-PK" smtClean="0"/>
              <a:t>01/11/2023</a:t>
            </a:fld>
            <a:endParaRPr lang="en-P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4C6733-610E-1908-ED6B-328080E5BF8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3AB567-7776-9872-959A-54BA051576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199C2-15BA-4928-A9A7-DD6AD9BC4C55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5892810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4C77DC-4BD1-4FF8-BC4F-880E801F87A3}" type="datetimeFigureOut">
              <a:rPr lang="en-PK" smtClean="0"/>
              <a:t>01/11/2023</a:t>
            </a:fld>
            <a:endParaRPr lang="en-P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8B8EF-D789-472B-BE81-5832E3972DBF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8612399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C8CC-C2A1-4E9D-A3B6-079C73801AE5}" type="datetime8">
              <a:rPr lang="en-PK" smtClean="0"/>
              <a:t>01/11/2023 8:50 am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02560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7E6B-1CED-423A-B492-84A6EA95CBE3}" type="datetime8">
              <a:rPr lang="en-PK" smtClean="0"/>
              <a:t>01/11/2023 8:50 am</a:t>
            </a:fld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982102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B1813-6E1F-4F4C-86EC-7FF4F341B56C}" type="datetime8">
              <a:rPr lang="en-PK" smtClean="0"/>
              <a:t>01/11/2023 8:50 am</a:t>
            </a:fld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219856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4B5FA-DF0F-4452-A9F9-CB992F229EBE}" type="datetime8">
              <a:rPr lang="en-PK" smtClean="0"/>
              <a:t>01/11/2023 8:50 am</a:t>
            </a:fld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‹#›</a:t>
            </a:fld>
            <a:endParaRPr lang="en-PK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72664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04A3-E654-4C58-A29A-99A890F26843}" type="datetime8">
              <a:rPr lang="en-PK" smtClean="0"/>
              <a:t>01/11/2023 8:50 am</a:t>
            </a:fld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4867459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7A75-9D5A-478E-B3E2-76DC2780BA33}" type="datetime8">
              <a:rPr lang="en-PK" smtClean="0"/>
              <a:t>01/11/2023 8:50 am</a:t>
            </a:fld>
            <a:endParaRPr lang="en-P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1694897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C6084-69DC-4E40-BA19-D0EA9EB6921B}" type="datetime8">
              <a:rPr lang="en-PK" smtClean="0"/>
              <a:t>01/11/2023 8:50 am</a:t>
            </a:fld>
            <a:endParaRPr lang="en-P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8863908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7078D-E182-4DD2-B160-8463621BB96E}" type="datetime8">
              <a:rPr lang="en-PK" smtClean="0"/>
              <a:t>01/11/2023 8:50 am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957017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0A31-078C-4831-9C79-592FAC7E2B5E}" type="datetime8">
              <a:rPr lang="en-PK" smtClean="0"/>
              <a:t>01/11/2023 8:50 am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80139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C1F91-29CF-4776-AF3B-6EFF901A7A21}" type="datetime8">
              <a:rPr lang="en-PK" smtClean="0"/>
              <a:t>01/11/2023 8:50 am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37682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49EA-3D8B-4808-9B93-DFA6AD9ECDAD}" type="datetime8">
              <a:rPr lang="en-PK" smtClean="0"/>
              <a:t>01/11/2023 8:50 am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921543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2CCB7-8A13-4844-BAE4-718A1EF77D3E}" type="datetime8">
              <a:rPr lang="en-PK" smtClean="0"/>
              <a:t>01/11/2023 8:50 am</a:t>
            </a:fld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429348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9E8C-B967-4084-8D31-7AF33B1DCB50}" type="datetime8">
              <a:rPr lang="en-PK" smtClean="0"/>
              <a:t>01/11/2023 8:50 am</a:t>
            </a:fld>
            <a:endParaRPr lang="en-P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479692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1460B-FE05-4D76-A82B-005846EAF93B}" type="datetime8">
              <a:rPr lang="en-PK" smtClean="0"/>
              <a:t>01/11/2023 8:50 am</a:t>
            </a:fld>
            <a:endParaRPr lang="en-P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26054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1ECC-BE33-478D-AABC-682317DB00E0}" type="datetime8">
              <a:rPr lang="en-PK" smtClean="0"/>
              <a:t>01/11/2023 8:50 am</a:t>
            </a:fld>
            <a:endParaRPr lang="en-P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719039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5433-4A57-4E39-9A1A-39E58E4EA6C9}" type="datetime8">
              <a:rPr lang="en-PK" smtClean="0"/>
              <a:t>01/11/2023 8:50 am</a:t>
            </a:fld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836312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E83E-3669-41B5-90A0-9B8AF1E07118}" type="datetime8">
              <a:rPr lang="en-PK" smtClean="0"/>
              <a:t>01/11/2023 8:50 am</a:t>
            </a:fld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02010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C2AA1-6804-4758-8C16-F962DA6F9C04}" type="datetime8">
              <a:rPr lang="en-PK" smtClean="0"/>
              <a:t>01/11/2023 8:50 am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F46AE-EEFF-4D4A-B725-06DAFE10F31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8035149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AC7F3-7A94-A90F-F6C0-E91A117BCD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Orientation Session</a:t>
            </a:r>
            <a:endParaRPr lang="en-P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4C9AEC-4DC3-0CED-50F3-E903335E69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BS Commerce Program</a:t>
            </a:r>
          </a:p>
          <a:p>
            <a:r>
              <a:rPr lang="en-US" dirty="0"/>
              <a:t>Session 2023-27</a:t>
            </a:r>
            <a:endParaRPr lang="en-PK" dirty="0"/>
          </a:p>
        </p:txBody>
      </p:sp>
      <p:pic>
        <p:nvPicPr>
          <p:cNvPr id="7" name="Picture 2" descr="University of Peshawar Logo">
            <a:extLst>
              <a:ext uri="{FF2B5EF4-FFF2-40B4-BE49-F238E27FC236}">
                <a16:creationId xmlns:a16="http://schemas.microsoft.com/office/drawing/2014/main" id="{D6958447-ADAA-DE8B-12C0-9B54F701B6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0687" y="190500"/>
            <a:ext cx="361950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7421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48B22-5840-59FB-F678-F51C90940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782972"/>
          </a:xfrm>
        </p:spPr>
        <p:txBody>
          <a:bodyPr>
            <a:normAutofit fontScale="90000"/>
          </a:bodyPr>
          <a:lstStyle/>
          <a:p>
            <a:br>
              <a:rPr lang="en-PK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Overview of the BS Program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F1092-1261-8CD5-CF56-71446FDDA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468073"/>
            <a:ext cx="10353762" cy="4966283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n-US" sz="18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ii. </a:t>
            </a:r>
            <a:r>
              <a:rPr lang="en-PK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Degree to be Awarded</a:t>
            </a:r>
            <a:endParaRPr lang="en-PK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romanLcParenBoth"/>
            </a:pPr>
            <a:endParaRPr lang="en-GB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lvl="0" indent="0" algn="just">
              <a:buNone/>
            </a:pP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a. BS Commerce (Accounting and Finance): 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Student who takes at least 30 Credit Hour Courses listed under Accounting and Finance </a:t>
            </a:r>
          </a:p>
          <a:p>
            <a:pPr marL="342900" lvl="0" indent="-342900" algn="just">
              <a:buFont typeface="+mj-lt"/>
              <a:buAutoNum type="romanLcParenBoth"/>
            </a:pPr>
            <a:endParaRPr lang="en-GB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lvl="0" indent="0" algn="just">
              <a:buNone/>
            </a:pP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b. BS Commerce (Human Resource Management): 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Student who takes at least 30 Credit Hour Courses listed under Human Resource Management</a:t>
            </a:r>
            <a:endParaRPr lang="en-PK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algn="just"/>
            <a:endParaRPr lang="en-PK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lvl="0" indent="0" algn="just">
              <a:buNone/>
            </a:pP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c. BS Commerce (Marketing): 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Student who takes at least 30 Credit Hour Courses listed under Marketing </a:t>
            </a:r>
            <a:r>
              <a:rPr lang="en-PK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PK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E25A4D-6BBA-ED68-6DC4-E95DA65C1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10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506741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48B22-5840-59FB-F678-F51C90940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782972"/>
          </a:xfrm>
        </p:spPr>
        <p:txBody>
          <a:bodyPr>
            <a:norm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Courses in First Semester</a:t>
            </a:r>
            <a:endParaRPr lang="en-PK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F1092-1261-8CD5-CF56-71446FDDA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468073"/>
            <a:ext cx="10353762" cy="4966283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PK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2682F97-976E-5915-807F-5E9683259B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642088"/>
              </p:ext>
            </p:extLst>
          </p:nvPr>
        </p:nvGraphicFramePr>
        <p:xfrm>
          <a:off x="1258348" y="1820411"/>
          <a:ext cx="8565159" cy="3755845"/>
        </p:xfrm>
        <a:graphic>
          <a:graphicData uri="http://schemas.openxmlformats.org/drawingml/2006/table">
            <a:tbl>
              <a:tblPr firstRow="1" firstCol="1" bandRow="1">
                <a:tableStyleId>{D03447BB-5D67-496B-8E87-E561075AD55C}</a:tableStyleId>
              </a:tblPr>
              <a:tblGrid>
                <a:gridCol w="1072545">
                  <a:extLst>
                    <a:ext uri="{9D8B030D-6E8A-4147-A177-3AD203B41FA5}">
                      <a16:colId xmlns:a16="http://schemas.microsoft.com/office/drawing/2014/main" val="526515616"/>
                    </a:ext>
                  </a:extLst>
                </a:gridCol>
                <a:gridCol w="4250735">
                  <a:extLst>
                    <a:ext uri="{9D8B030D-6E8A-4147-A177-3AD203B41FA5}">
                      <a16:colId xmlns:a16="http://schemas.microsoft.com/office/drawing/2014/main" val="974824318"/>
                    </a:ext>
                  </a:extLst>
                </a:gridCol>
                <a:gridCol w="3241879">
                  <a:extLst>
                    <a:ext uri="{9D8B030D-6E8A-4147-A177-3AD203B41FA5}">
                      <a16:colId xmlns:a16="http://schemas.microsoft.com/office/drawing/2014/main" val="2811737340"/>
                    </a:ext>
                  </a:extLst>
                </a:gridCol>
              </a:tblGrid>
              <a:tr h="5154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 err="1">
                          <a:effectLst/>
                        </a:rPr>
                        <a:t>S.No</a:t>
                      </a:r>
                      <a:r>
                        <a:rPr lang="en-US" sz="1800" kern="100" dirty="0">
                          <a:effectLst/>
                        </a:rPr>
                        <a:t>.</a:t>
                      </a:r>
                      <a:endParaRPr lang="en-PK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</a:rPr>
                        <a:t>Subject</a:t>
                      </a:r>
                      <a:endParaRPr lang="en-PK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Teacher</a:t>
                      </a:r>
                      <a:endParaRPr lang="en-PK" sz="1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129902"/>
                  </a:ext>
                </a:extLst>
              </a:tr>
              <a:tr h="5154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1</a:t>
                      </a:r>
                      <a:endParaRPr lang="en-PK" sz="1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Islamiat</a:t>
                      </a:r>
                      <a:endParaRPr lang="en-PK" sz="1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PK" sz="1800" kern="100" dirty="0">
                          <a:effectLst/>
                        </a:rPr>
                        <a:t> </a:t>
                      </a:r>
                      <a:endParaRPr lang="en-PK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960720"/>
                  </a:ext>
                </a:extLst>
              </a:tr>
              <a:tr h="5154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2</a:t>
                      </a:r>
                      <a:endParaRPr lang="en-PK" sz="1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</a:rPr>
                        <a:t>Pak Study</a:t>
                      </a:r>
                      <a:endParaRPr lang="en-PK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PK" sz="1800" kern="100">
                          <a:effectLst/>
                        </a:rPr>
                        <a:t> </a:t>
                      </a:r>
                      <a:endParaRPr lang="en-PK" sz="1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3839167"/>
                  </a:ext>
                </a:extLst>
              </a:tr>
              <a:tr h="5154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</a:rPr>
                        <a:t>3</a:t>
                      </a:r>
                      <a:endParaRPr lang="en-PK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Emglish I</a:t>
                      </a:r>
                      <a:endParaRPr lang="en-PK" sz="1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Ghulam Farooq</a:t>
                      </a:r>
                      <a:endParaRPr lang="en-PK" sz="1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3096373"/>
                  </a:ext>
                </a:extLst>
              </a:tr>
              <a:tr h="56472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4</a:t>
                      </a:r>
                      <a:endParaRPr lang="en-PK" sz="1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Mathematics in Commerce</a:t>
                      </a:r>
                      <a:endParaRPr lang="en-PK" sz="1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Dr. Rehman Ali</a:t>
                      </a:r>
                      <a:endParaRPr lang="en-PK" sz="1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6356754"/>
                  </a:ext>
                </a:extLst>
              </a:tr>
              <a:tr h="56472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</a:rPr>
                        <a:t>5</a:t>
                      </a:r>
                      <a:endParaRPr lang="en-PK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Fundamentals of Commerce</a:t>
                      </a:r>
                      <a:endParaRPr lang="en-PK" sz="1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Dost Muhammad</a:t>
                      </a:r>
                      <a:endParaRPr lang="en-PK" sz="1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2949795"/>
                  </a:ext>
                </a:extLst>
              </a:tr>
              <a:tr h="56472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6</a:t>
                      </a:r>
                      <a:endParaRPr lang="en-PK" sz="1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Fundamentals of Computer</a:t>
                      </a:r>
                      <a:endParaRPr lang="en-PK" sz="1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</a:rPr>
                        <a:t>Dr. Rehman Ali</a:t>
                      </a:r>
                      <a:endParaRPr lang="en-PK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4150276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A077BD-5F80-4B18-785E-12909F81F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11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36045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48B22-5840-59FB-F678-F51C90940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782972"/>
          </a:xfrm>
        </p:spPr>
        <p:txBody>
          <a:bodyPr>
            <a:normAutofit/>
          </a:bodyPr>
          <a:lstStyle/>
          <a:p>
            <a:br>
              <a:rPr lang="en-PK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Academic Policies and Procedures</a:t>
            </a:r>
            <a:endParaRPr lang="en-PK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F1092-1261-8CD5-CF56-71446FDDA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468073"/>
            <a:ext cx="10353762" cy="4966283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n-US" sz="18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indent="-400050" algn="just">
              <a:lnSpc>
                <a:spcPct val="107000"/>
              </a:lnSpc>
              <a:spcAft>
                <a:spcPts val="800"/>
              </a:spcAft>
              <a:buAutoNum type="romanLcPeriod"/>
            </a:pPr>
            <a:r>
              <a:rPr lang="en-PK" sz="18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  <a:endParaRPr lang="en-US" sz="1800" b="1" kern="1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Marks breakdown for assessment of each course shall me made as follows: </a:t>
            </a:r>
            <a:endParaRPr lang="en-PK" sz="1800" kern="100" dirty="0"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n-US" sz="1800" b="1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n-US" sz="1800" b="1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n-US" sz="1800" b="1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n-US" sz="1800" b="1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n-US" sz="1800" b="1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n-PK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B0D59C7-27E3-467D-7FE2-CDF60DF5E4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090425"/>
              </p:ext>
            </p:extLst>
          </p:nvPr>
        </p:nvGraphicFramePr>
        <p:xfrm>
          <a:off x="2801921" y="3229761"/>
          <a:ext cx="5964574" cy="2160166"/>
        </p:xfrm>
        <a:graphic>
          <a:graphicData uri="http://schemas.openxmlformats.org/drawingml/2006/table">
            <a:tbl>
              <a:tblPr firstRow="1" firstCol="1" bandRow="1">
                <a:tableStyleId>{D03447BB-5D67-496B-8E87-E561075AD55C}</a:tableStyleId>
              </a:tblPr>
              <a:tblGrid>
                <a:gridCol w="897623">
                  <a:extLst>
                    <a:ext uri="{9D8B030D-6E8A-4147-A177-3AD203B41FA5}">
                      <a16:colId xmlns:a16="http://schemas.microsoft.com/office/drawing/2014/main" val="3475847981"/>
                    </a:ext>
                  </a:extLst>
                </a:gridCol>
                <a:gridCol w="2867085">
                  <a:extLst>
                    <a:ext uri="{9D8B030D-6E8A-4147-A177-3AD203B41FA5}">
                      <a16:colId xmlns:a16="http://schemas.microsoft.com/office/drawing/2014/main" val="4007773467"/>
                    </a:ext>
                  </a:extLst>
                </a:gridCol>
                <a:gridCol w="2199866">
                  <a:extLst>
                    <a:ext uri="{9D8B030D-6E8A-4147-A177-3AD203B41FA5}">
                      <a16:colId xmlns:a16="http://schemas.microsoft.com/office/drawing/2014/main" val="2855699905"/>
                    </a:ext>
                  </a:extLst>
                </a:gridCol>
              </a:tblGrid>
              <a:tr h="41718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 err="1">
                          <a:effectLst/>
                        </a:rPr>
                        <a:t>S.No</a:t>
                      </a:r>
                      <a:r>
                        <a:rPr lang="en-US" sz="1800" kern="100" dirty="0">
                          <a:effectLst/>
                        </a:rPr>
                        <a:t>.</a:t>
                      </a:r>
                      <a:endParaRPr lang="en-PK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Item</a:t>
                      </a:r>
                      <a:endParaRPr lang="en-PK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Maximum Marks</a:t>
                      </a:r>
                      <a:endParaRPr lang="en-PK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7871729"/>
                  </a:ext>
                </a:extLst>
              </a:tr>
              <a:tr h="51385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1</a:t>
                      </a:r>
                      <a:endParaRPr lang="en-PK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</a:rPr>
                        <a:t>Mid-Terms</a:t>
                      </a:r>
                      <a:endParaRPr lang="en-PK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30%</a:t>
                      </a:r>
                      <a:endParaRPr lang="en-PK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5041180"/>
                  </a:ext>
                </a:extLst>
              </a:tr>
              <a:tr h="81194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2</a:t>
                      </a:r>
                      <a:endParaRPr lang="en-PK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</a:rPr>
                        <a:t>Quizzes / Assignments / Presentation / Attendance</a:t>
                      </a:r>
                      <a:endParaRPr lang="en-PK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</a:rPr>
                        <a:t>20%</a:t>
                      </a:r>
                      <a:endParaRPr lang="en-PK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9621306"/>
                  </a:ext>
                </a:extLst>
              </a:tr>
              <a:tr h="41718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3</a:t>
                      </a:r>
                      <a:endParaRPr lang="en-PK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</a:rPr>
                        <a:t>Final Terms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</a:rPr>
                        <a:t>50%</a:t>
                      </a:r>
                      <a:endParaRPr lang="en-PK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1502425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777FD4-A0F4-EB60-04C8-8E0F3B3CA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12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771156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48B22-5840-59FB-F678-F51C90940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782972"/>
          </a:xfrm>
        </p:spPr>
        <p:txBody>
          <a:bodyPr>
            <a:normAutofit fontScale="90000"/>
          </a:bodyPr>
          <a:lstStyle/>
          <a:p>
            <a:br>
              <a:rPr lang="en-PK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 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Academic Policies and Procedures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F1092-1261-8CD5-CF56-71446FDDA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468073"/>
            <a:ext cx="10353762" cy="4966283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n-US" sz="18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ii. Attendance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n-US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minimum of 75% attendance of the lectures in each course will be prerequisite to appearing in Examinations.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case you do not satisfy this requirement, you will be ineligible to appear in final-term examination of that course and will repeat that course whenever it is offered again.</a:t>
            </a:r>
            <a:endParaRPr lang="en-PK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256321-59D0-F970-A317-AF0F23F49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13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628398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24AAC-5A32-4D1C-D32A-70D68D178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808139"/>
          </a:xfrm>
        </p:spPr>
        <p:txBody>
          <a:bodyPr/>
          <a:lstStyle/>
          <a:p>
            <a:r>
              <a:rPr lang="en-US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 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Academic Policies and Procedures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FEEF8-00F6-C908-766F-BC48AAA48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585519"/>
            <a:ext cx="10353762" cy="4756558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n-US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iii. Make Up Examination</a:t>
            </a:r>
            <a:endParaRPr lang="en-PK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 will be no makeup examination for failed students. Failed students are required to repeat the course.</a:t>
            </a:r>
            <a:endParaRPr lang="en-PK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case of any genuine reason or due to attending national or international event on behalf of the University, students will be allowed for the makeup examination.</a:t>
            </a:r>
            <a:endParaRPr lang="en-PK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They shall be charged double the examination fee.</a:t>
            </a:r>
            <a:endParaRPr lang="en-PK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Any student failing the makeup examination shall be required to re-register for the course whenever in future it is offered again.</a:t>
            </a:r>
            <a:endParaRPr lang="en-PK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7EC105-B757-228D-4318-57CB454C2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14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742824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24AAC-5A32-4D1C-D32A-70D68D178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808139"/>
          </a:xfrm>
        </p:spPr>
        <p:txBody>
          <a:bodyPr/>
          <a:lstStyle/>
          <a:p>
            <a:r>
              <a:rPr lang="en-US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 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Academic Policies and Procedures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FEEF8-00F6-C908-766F-BC48AAA48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585519"/>
            <a:ext cx="10353762" cy="4756558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18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iv. Unfair Means (UFM) Cases</a:t>
            </a:r>
            <a:endParaRPr lang="en-PK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Duty teacher/invigilator shall report UFM case to the examination coordinator</a:t>
            </a:r>
            <a:endParaRPr lang="en-PK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Coordinator examination shall report UFM cases to semester committee</a:t>
            </a:r>
            <a:endParaRPr lang="en-PK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UFM cases shall be dealt with as per approved university rules.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University has strict policy in this regard and student has to repeat that course along with the submission of fine in case cheating is confirmed or he/she has misbehaved with the invigilator.</a:t>
            </a:r>
            <a:endParaRPr lang="en-PK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25C7B6-815A-0B9F-CCD2-D1F2E925D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15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3851389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24AAC-5A32-4D1C-D32A-70D68D178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808139"/>
          </a:xfrm>
        </p:spPr>
        <p:txBody>
          <a:bodyPr/>
          <a:lstStyle/>
          <a:p>
            <a:r>
              <a:rPr lang="en-US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 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Academic Policies and Procedures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FEEF8-00F6-C908-766F-BC48AAA48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585519"/>
            <a:ext cx="10353762" cy="4756558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v. Grading System</a:t>
            </a:r>
            <a:endParaRPr lang="en-PK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grading shall be done on a scale of 1-4.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PK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PK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36D07F3-FD04-1EAB-4D3C-6A23F51C23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181013"/>
              </p:ext>
            </p:extLst>
          </p:nvPr>
        </p:nvGraphicFramePr>
        <p:xfrm>
          <a:off x="2026675" y="2498132"/>
          <a:ext cx="8128000" cy="4114800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99181089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85011098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0628696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21891974"/>
                    </a:ext>
                  </a:extLst>
                </a:gridCol>
              </a:tblGrid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Marks % age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Value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Grade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Remarks</a:t>
                      </a:r>
                      <a:endParaRPr lang="en-P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360967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85 and above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4.0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</a:t>
                      </a:r>
                      <a:endParaRPr lang="en-P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Excellent</a:t>
                      </a:r>
                      <a:endParaRPr lang="en-PK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7968378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84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3.9</a:t>
                      </a:r>
                      <a:endParaRPr lang="en-PK" sz="1200" dirty="0"/>
                    </a:p>
                  </a:txBody>
                  <a:tcPr/>
                </a:tc>
                <a:tc rowSpan="13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</a:t>
                      </a:r>
                      <a:endParaRPr lang="en-PK" sz="1200" dirty="0"/>
                    </a:p>
                  </a:txBody>
                  <a:tcPr anchor="ctr"/>
                </a:tc>
                <a:tc rowSpan="13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Very Good</a:t>
                      </a:r>
                      <a:endParaRPr lang="en-PK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0604415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83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3.8</a:t>
                      </a:r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770807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82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3.7</a:t>
                      </a:r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865395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81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3.6</a:t>
                      </a:r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418911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80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3.5</a:t>
                      </a:r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253826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79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3.4</a:t>
                      </a:r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605903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78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3.4</a:t>
                      </a:r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478805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77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3.3</a:t>
                      </a:r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21891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76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3.3</a:t>
                      </a:r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4497290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75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3.2</a:t>
                      </a:r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931740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74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3.2</a:t>
                      </a:r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005355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73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3.1</a:t>
                      </a:r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998505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72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3.0</a:t>
                      </a:r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944240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A2F9B0-5F7C-0CE3-84CB-C7E6BA56B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16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7052636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24AAC-5A32-4D1C-D32A-70D68D178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808139"/>
          </a:xfrm>
        </p:spPr>
        <p:txBody>
          <a:bodyPr/>
          <a:lstStyle/>
          <a:p>
            <a:r>
              <a:rPr lang="en-US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 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Academic Policies and Procedures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FEEF8-00F6-C908-766F-BC48AAA48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585519"/>
            <a:ext cx="10353762" cy="4756558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v. Grading System (Cont.)</a:t>
            </a:r>
            <a:endParaRPr lang="en-PK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PK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36D07F3-FD04-1EAB-4D3C-6A23F51C23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985557"/>
              </p:ext>
            </p:extLst>
          </p:nvPr>
        </p:nvGraphicFramePr>
        <p:xfrm>
          <a:off x="2102176" y="2280019"/>
          <a:ext cx="8128000" cy="3566160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99181089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85011098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0628696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21891974"/>
                    </a:ext>
                  </a:extLst>
                </a:gridCol>
              </a:tblGrid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Marks % age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Value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Grade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Remarks</a:t>
                      </a:r>
                      <a:endParaRPr lang="en-P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360967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71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2.9</a:t>
                      </a:r>
                      <a:endParaRPr lang="en-PK" sz="1200" dirty="0"/>
                    </a:p>
                  </a:txBody>
                  <a:tcPr/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</a:t>
                      </a:r>
                      <a:endParaRPr lang="en-PK" sz="1200" dirty="0"/>
                    </a:p>
                  </a:txBody>
                  <a:tcPr anchor="ctr"/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 Good</a:t>
                      </a:r>
                      <a:endParaRPr lang="en-PK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0604415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70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2.8</a:t>
                      </a:r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770807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69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2.7</a:t>
                      </a:r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865395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68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2.6</a:t>
                      </a:r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418911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67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2.5</a:t>
                      </a:r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253826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66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2.5</a:t>
                      </a:r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605903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65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2.4</a:t>
                      </a:r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478805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64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2.4</a:t>
                      </a:r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21891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63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2.3</a:t>
                      </a:r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4497290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62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2.2</a:t>
                      </a:r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931740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61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2.1</a:t>
                      </a:r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005355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60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2.0</a:t>
                      </a:r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998505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931801-CD9B-A454-E4F7-61CDD3539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17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0644517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24AAC-5A32-4D1C-D32A-70D68D178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808139"/>
          </a:xfrm>
        </p:spPr>
        <p:txBody>
          <a:bodyPr/>
          <a:lstStyle/>
          <a:p>
            <a:r>
              <a:rPr lang="en-US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 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Academic Policies and Procedures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FEEF8-00F6-C908-766F-BC48AAA48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585519"/>
            <a:ext cx="10353762" cy="4756558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v. Grading System (Cont.)</a:t>
            </a:r>
            <a:endParaRPr lang="en-PK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PK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36D07F3-FD04-1EAB-4D3C-6A23F51C23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843912"/>
              </p:ext>
            </p:extLst>
          </p:nvPr>
        </p:nvGraphicFramePr>
        <p:xfrm>
          <a:off x="2144121" y="2540078"/>
          <a:ext cx="8128000" cy="3291840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99181089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85011098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0628696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21891974"/>
                    </a:ext>
                  </a:extLst>
                </a:gridCol>
              </a:tblGrid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Marks % age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Value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Grade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Remarks</a:t>
                      </a:r>
                      <a:endParaRPr lang="en-P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360967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59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1.9</a:t>
                      </a:r>
                      <a:endParaRPr lang="en-PK" sz="1200" dirty="0"/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</a:t>
                      </a:r>
                      <a:endParaRPr lang="en-PK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 Fair</a:t>
                      </a:r>
                      <a:endParaRPr lang="en-PK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0604415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58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1.8</a:t>
                      </a:r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770807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57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1.7</a:t>
                      </a:r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865395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56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1.6</a:t>
                      </a:r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418911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55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1.5</a:t>
                      </a:r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253826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54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1.4</a:t>
                      </a:r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605903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53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1.3</a:t>
                      </a:r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478805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52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1.2</a:t>
                      </a:r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21891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51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1.1</a:t>
                      </a:r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4497290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50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1.0</a:t>
                      </a:r>
                      <a:endParaRPr lang="en-PK" sz="12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P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931740"/>
                  </a:ext>
                </a:extLst>
              </a:tr>
              <a:tr h="261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49 and Below</a:t>
                      </a:r>
                      <a:endParaRPr lang="en-P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</a:t>
                      </a:r>
                      <a:endParaRPr lang="en-PK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Fail</a:t>
                      </a:r>
                      <a:endParaRPr lang="en-PK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3005355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4AEF05-4B65-8048-AD84-0E558C603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18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372520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24AAC-5A32-4D1C-D32A-70D68D178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808139"/>
          </a:xfrm>
        </p:spPr>
        <p:txBody>
          <a:bodyPr/>
          <a:lstStyle/>
          <a:p>
            <a:r>
              <a:rPr lang="en-US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 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Academic Policies and Procedures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FEEF8-00F6-C908-766F-BC48AAA48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585519"/>
            <a:ext cx="10353762" cy="4756558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vi. GPA and CGPA</a:t>
            </a:r>
            <a:endParaRPr lang="en-PK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Grade Point Average (GPA)</a:t>
            </a:r>
            <a:r>
              <a:rPr lang="en-US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an expression for the average performance of the student in the courses he/she has taken during any semester, thus GPA may be calculated for 1</a:t>
            </a:r>
            <a:r>
              <a:rPr lang="en-US" sz="1800" kern="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semester, 2</a:t>
            </a:r>
            <a:r>
              <a:rPr lang="en-US" sz="1800" kern="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semester or any other semester.</a:t>
            </a:r>
            <a:endParaRPr lang="en-PK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GPA shall be rounded to two decimal places e.g., a GPA of 2.0642 shall be reported as 2.06, while a GPA of 2.065 shall be reported as 2.07</a:t>
            </a:r>
            <a:endParaRPr lang="en-PK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E2BBF3-D1E0-DADC-ED9B-8E4066B60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19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237265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8D71A-BC11-8CA8-6A09-089A47553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1709A-0770-7582-52F8-383106BBE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8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Congratulations on your admission and welcome to the Quaid e Azam College of Commerce.</a:t>
            </a:r>
            <a:endParaRPr lang="en-PK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P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472F8-EA09-22C0-6112-DDC5843A0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2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3408731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24AAC-5A32-4D1C-D32A-70D68D178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808139"/>
          </a:xfrm>
        </p:spPr>
        <p:txBody>
          <a:bodyPr/>
          <a:lstStyle/>
          <a:p>
            <a:r>
              <a:rPr lang="en-US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Academic Policies and Procedures</a:t>
            </a:r>
            <a:endParaRPr lang="en-P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3FEEF8-00F6-C908-766F-BC48AAA48CB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3795" y="1585519"/>
                <a:ext cx="10353762" cy="475655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kern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vi. GPA and CGPA (Cont.)</a:t>
                </a:r>
                <a:endParaRPr lang="en-US" dirty="0"/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Calculation of GPA</a:t>
                </a: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𝐺𝑃𝐴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𝞢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𝐺𝑃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𝞢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𝐶𝐻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28.9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=2.06</m:t>
                      </m:r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PK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3FEEF8-00F6-C908-766F-BC48AAA48C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3795" y="1585519"/>
                <a:ext cx="10353762" cy="4756558"/>
              </a:xfrm>
              <a:blipFill>
                <a:blip r:embed="rId2"/>
                <a:stretch>
                  <a:fillRect l="-648"/>
                </a:stretch>
              </a:blipFill>
            </p:spPr>
            <p:txBody>
              <a:bodyPr/>
              <a:lstStyle/>
              <a:p>
                <a:r>
                  <a:rPr lang="en-PK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274F6CC-55BD-792E-A398-E2C711672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651286"/>
              </p:ext>
            </p:extLst>
          </p:nvPr>
        </p:nvGraphicFramePr>
        <p:xfrm>
          <a:off x="2118953" y="2561718"/>
          <a:ext cx="8128002" cy="2804160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1052086">
                  <a:extLst>
                    <a:ext uri="{9D8B030D-6E8A-4147-A177-3AD203B41FA5}">
                      <a16:colId xmlns:a16="http://schemas.microsoft.com/office/drawing/2014/main" val="4269026546"/>
                    </a:ext>
                  </a:extLst>
                </a:gridCol>
                <a:gridCol w="1657248">
                  <a:extLst>
                    <a:ext uri="{9D8B030D-6E8A-4147-A177-3AD203B41FA5}">
                      <a16:colId xmlns:a16="http://schemas.microsoft.com/office/drawing/2014/main" val="95255128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68380452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4080656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395115484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522152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Course Code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%age of Marks Obtained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Credit Hours (CH)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 Point (GP)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40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511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7.2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129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513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9.0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208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515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10.5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0997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517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9664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519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539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PK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PK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PK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28.9</a:t>
                      </a:r>
                      <a:endParaRPr lang="en-PK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1068961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95CFFD-80C8-3562-E3B6-D5BE7E684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20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5638143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24AAC-5A32-4D1C-D32A-70D68D178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808139"/>
          </a:xfrm>
        </p:spPr>
        <p:txBody>
          <a:bodyPr/>
          <a:lstStyle/>
          <a:p>
            <a:r>
              <a:rPr lang="en-US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Academic Policies and Procedures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FEEF8-00F6-C908-766F-BC48AAA48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585519"/>
            <a:ext cx="10353762" cy="4756558"/>
          </a:xfrm>
        </p:spPr>
        <p:txBody>
          <a:bodyPr/>
          <a:lstStyle/>
          <a:p>
            <a:pPr marL="0" indent="0" algn="just">
              <a:buNone/>
            </a:pPr>
            <a:endParaRPr lang="en-US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vi. GPA and CGPA (Cont.)</a:t>
            </a:r>
            <a:endParaRPr lang="en-US" dirty="0"/>
          </a:p>
          <a:p>
            <a:pPr algn="just"/>
            <a:endParaRPr lang="en-US" sz="18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Cumulative Grade Point Average (CGPA)</a:t>
            </a:r>
            <a:r>
              <a:rPr lang="en-US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an expression for the average performance of the student in all the courses he/she has taken during all the precious semesters (the entire course of study), thus at the end of 1</a:t>
            </a:r>
            <a:r>
              <a:rPr lang="en-US" sz="1800" kern="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semester, CGPA will be the same as GPA, while CGPA at the end of 2</a:t>
            </a:r>
            <a:r>
              <a:rPr lang="en-US" sz="1800" kern="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semester or any subsequent semester will be calculated by taking into account all the courses taken by the student in all the previous semesters. </a:t>
            </a:r>
            <a:endParaRPr lang="en-PK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P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AA63BF-C8A6-A791-E9DD-EBC21EF41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21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821398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24AAC-5A32-4D1C-D32A-70D68D178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808139"/>
          </a:xfrm>
        </p:spPr>
        <p:txBody>
          <a:bodyPr/>
          <a:lstStyle/>
          <a:p>
            <a:r>
              <a:rPr lang="en-US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 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Academic Policies and Procedures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FEEF8-00F6-C908-766F-BC48AAA48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585519"/>
            <a:ext cx="10353762" cy="4756558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18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vii. Improvement of Grades</a:t>
            </a:r>
            <a:endParaRPr lang="en-PK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student desirous of improving grade/s, from B or C, in selected course/s, may be allowed by the Head of Department, with information to the Controller of Examinations.</a:t>
            </a:r>
            <a:endParaRPr lang="en-PK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Such improvement shall be allowed for not more than four courses and shall be done within two semesters after declaration of the result of the Final Semester.</a:t>
            </a:r>
            <a:endParaRPr lang="en-PK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CFE0B3-00A8-BFCB-57BB-4698CE263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22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675071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24AAC-5A32-4D1C-D32A-70D68D178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808139"/>
          </a:xfrm>
        </p:spPr>
        <p:txBody>
          <a:bodyPr/>
          <a:lstStyle/>
          <a:p>
            <a:r>
              <a:rPr lang="en-US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Academic Policies and Procedures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FEEF8-00F6-C908-766F-BC48AAA48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585519"/>
            <a:ext cx="10353762" cy="4756558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12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viii. Promotion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promotion the following conditions shall be followed:</a:t>
            </a:r>
            <a:endParaRPr lang="en-PK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+mj-lt"/>
              <a:buAutoNum type="alphaLcPeriod"/>
            </a:pPr>
            <a:r>
              <a:rPr lang="en-US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a student’s CGPA falls below 2.0, he/she will be promoted (conditionally) and will be put on 1</a:t>
            </a:r>
            <a:r>
              <a:rPr lang="en-US" sz="2000" kern="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probation for the next semester.</a:t>
            </a:r>
            <a:endParaRPr lang="en-PK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+mj-lt"/>
              <a:buAutoNum type="alphaLcPeriod"/>
            </a:pPr>
            <a:r>
              <a:rPr lang="en-US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the student does not come out by increasing his/her CGPA to 2.0, he/she will go on last probation.</a:t>
            </a:r>
            <a:endParaRPr lang="en-PK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en-US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the student who was earlier on last probation, does not come out by achieving the minimum desired CGPA, he/she shall be dropped from the college and cannot be re-admitted by the college.</a:t>
            </a:r>
            <a:endParaRPr lang="en-PK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CBA176-87BD-BBD1-BFCC-64DF14A37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23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0997630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038DA-E71A-3632-5114-6F01AC78A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690694"/>
          </a:xfrm>
        </p:spPr>
        <p:txBody>
          <a:bodyPr/>
          <a:lstStyle/>
          <a:p>
            <a:r>
              <a:rPr lang="en-US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 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Academic Policies and Procedures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79E12-F615-5E0B-19AA-D1A5FAA2F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300295"/>
            <a:ext cx="10353762" cy="5092116"/>
          </a:xfrm>
        </p:spPr>
        <p:txBody>
          <a:bodyPr/>
          <a:lstStyle/>
          <a:p>
            <a:pPr marL="0" indent="0">
              <a:buNone/>
            </a:pPr>
            <a:r>
              <a:rPr lang="en-US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viii. Promotion (Cont.)</a:t>
            </a:r>
          </a:p>
          <a:p>
            <a:pPr marL="0" indent="0">
              <a:buNone/>
            </a:pPr>
            <a:r>
              <a:rPr lang="en-US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a student fails to meet the following requirements, he/she will not be promoted to the next semester:</a:t>
            </a:r>
          </a:p>
          <a:p>
            <a:pPr marL="0" indent="0">
              <a:buNone/>
            </a:pPr>
            <a:endParaRPr lang="en-US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E97850-FC1D-F860-1FC7-D891A124B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24</a:t>
            </a:fld>
            <a:endParaRPr lang="en-PK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193B908-3FB1-5AC2-D28F-733CB2DFC2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753551"/>
              </p:ext>
            </p:extLst>
          </p:nvPr>
        </p:nvGraphicFramePr>
        <p:xfrm>
          <a:off x="2090723" y="2641599"/>
          <a:ext cx="8739464" cy="3606800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1055149">
                  <a:extLst>
                    <a:ext uri="{9D8B030D-6E8A-4147-A177-3AD203B41FA5}">
                      <a16:colId xmlns:a16="http://schemas.microsoft.com/office/drawing/2014/main" val="2841561025"/>
                    </a:ext>
                  </a:extLst>
                </a:gridCol>
                <a:gridCol w="1954634">
                  <a:extLst>
                    <a:ext uri="{9D8B030D-6E8A-4147-A177-3AD203B41FA5}">
                      <a16:colId xmlns:a16="http://schemas.microsoft.com/office/drawing/2014/main" val="2762724798"/>
                    </a:ext>
                  </a:extLst>
                </a:gridCol>
                <a:gridCol w="3086217">
                  <a:extLst>
                    <a:ext uri="{9D8B030D-6E8A-4147-A177-3AD203B41FA5}">
                      <a16:colId xmlns:a16="http://schemas.microsoft.com/office/drawing/2014/main" val="2990317419"/>
                    </a:ext>
                  </a:extLst>
                </a:gridCol>
                <a:gridCol w="2643464">
                  <a:extLst>
                    <a:ext uri="{9D8B030D-6E8A-4147-A177-3AD203B41FA5}">
                      <a16:colId xmlns:a16="http://schemas.microsoft.com/office/drawing/2014/main" val="4050048448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US" dirty="0" err="1"/>
                        <a:t>S.No</a:t>
                      </a:r>
                      <a:r>
                        <a:rPr lang="en-US" dirty="0"/>
                        <a:t>.</a:t>
                      </a:r>
                    </a:p>
                    <a:p>
                      <a:endParaRPr lang="en-PK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/>
                        <a:t>Promotion to</a:t>
                      </a:r>
                      <a:endParaRPr lang="en-PK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Requirements for promotion to next semester</a:t>
                      </a:r>
                      <a:endParaRPr lang="en-P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36903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PK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student must pass 50% of the courses of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student must pass 100% of the courses of</a:t>
                      </a:r>
                      <a:endParaRPr lang="en-P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0198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nd</a:t>
                      </a:r>
                      <a:r>
                        <a:rPr lang="en-US" dirty="0"/>
                        <a:t> Semester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Semester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--</a:t>
                      </a:r>
                      <a:endParaRPr lang="en-P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6467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r>
                        <a:rPr lang="en-US" baseline="30000" dirty="0"/>
                        <a:t>rd</a:t>
                      </a:r>
                      <a:r>
                        <a:rPr lang="en-US" dirty="0"/>
                        <a:t> Semester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nd</a:t>
                      </a:r>
                      <a:r>
                        <a:rPr lang="en-US" dirty="0"/>
                        <a:t> Semester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--</a:t>
                      </a:r>
                      <a:endParaRPr lang="en-P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686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Semester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r>
                        <a:rPr lang="en-US" baseline="30000" dirty="0"/>
                        <a:t>rd</a:t>
                      </a:r>
                      <a:r>
                        <a:rPr lang="en-US" dirty="0"/>
                        <a:t> Semester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Semester</a:t>
                      </a:r>
                      <a:endParaRPr lang="en-P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670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Semester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Semester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nd</a:t>
                      </a:r>
                      <a:r>
                        <a:rPr lang="en-US" dirty="0"/>
                        <a:t> Semester</a:t>
                      </a:r>
                      <a:endParaRPr lang="en-P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1860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Semester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Semester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r>
                        <a:rPr lang="en-US" baseline="30000" dirty="0"/>
                        <a:t>rd</a:t>
                      </a:r>
                      <a:r>
                        <a:rPr lang="en-US" dirty="0"/>
                        <a:t> Semester</a:t>
                      </a:r>
                      <a:endParaRPr lang="en-P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Semester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Semester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Semester</a:t>
                      </a:r>
                      <a:endParaRPr lang="en-P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Semester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Semester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Semester</a:t>
                      </a:r>
                      <a:endParaRPr lang="en-P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845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7109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038DA-E71A-3632-5114-6F01AC78A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690694"/>
          </a:xfrm>
        </p:spPr>
        <p:txBody>
          <a:bodyPr/>
          <a:lstStyle/>
          <a:p>
            <a:r>
              <a:rPr lang="en-US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 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Academic Policies and Procedures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79E12-F615-5E0B-19AA-D1A5FAA2F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300295"/>
            <a:ext cx="10353762" cy="5092116"/>
          </a:xfrm>
        </p:spPr>
        <p:txBody>
          <a:bodyPr/>
          <a:lstStyle/>
          <a:p>
            <a:pPr marL="0" indent="0" algn="just">
              <a:buNone/>
            </a:pPr>
            <a:endParaRPr lang="en-US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viii. Promotion (Cont.)</a:t>
            </a:r>
          </a:p>
          <a:p>
            <a:pPr marL="0" indent="0" algn="just">
              <a:buNone/>
            </a:pPr>
            <a:r>
              <a:rPr lang="en-US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Note:</a:t>
            </a:r>
          </a:p>
          <a:p>
            <a:pPr marL="914400" lvl="1" indent="-457200" algn="just">
              <a:buFont typeface="+mj-lt"/>
              <a:buAutoNum type="alphaLcPeriod"/>
            </a:pPr>
            <a:r>
              <a:rPr lang="en-US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 failing in a paper/ or more papers but promoted must register themselves in that course/s as and when offered.</a:t>
            </a:r>
          </a:p>
          <a:p>
            <a:pPr marL="914400" lvl="1" indent="-457200" algn="just">
              <a:buFont typeface="+mj-lt"/>
              <a:buAutoNum type="alphaLcPeriod"/>
            </a:pPr>
            <a:r>
              <a:rPr lang="en-US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is mandatory for a student who could not appear in examination due to shortage of attendance that he/she must register for the course and attend the classes regularly to appear in examination as and when that course is offered by the college.</a:t>
            </a:r>
          </a:p>
          <a:p>
            <a:pPr marL="0" indent="0" algn="just">
              <a:buNone/>
            </a:pPr>
            <a:endParaRPr lang="en-US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E97850-FC1D-F860-1FC7-D891A124B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25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7506259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24AAC-5A32-4D1C-D32A-70D68D178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808139"/>
          </a:xfrm>
        </p:spPr>
        <p:txBody>
          <a:bodyPr>
            <a:normAutofit/>
          </a:bodyPr>
          <a:lstStyle/>
          <a:p>
            <a:r>
              <a:rPr lang="en-US" dirty="0"/>
              <a:t>F. </a:t>
            </a:r>
            <a:r>
              <a:rPr lang="en-US" sz="3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Resources at the College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FEEF8-00F6-C908-766F-BC48AAA48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585519"/>
            <a:ext cx="10353762" cy="4756558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2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2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have a well-stocked library. Where you can find your course-related books, additional resources, and books in various other disciplines.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PK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Additionally, having two computer labs and access to Wi-Fi provides students with access to technology and a conducive environment for academic work. </a:t>
            </a:r>
            <a:endParaRPr lang="en-PK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PK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CBB340-048B-38C8-041D-EF28858C2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26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8770099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24AAC-5A32-4D1C-D32A-70D68D178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808139"/>
          </a:xfrm>
        </p:spPr>
        <p:txBody>
          <a:bodyPr>
            <a:normAutofit/>
          </a:bodyPr>
          <a:lstStyle/>
          <a:p>
            <a:r>
              <a:rPr lang="en-US" sz="36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G. S</a:t>
            </a:r>
            <a:r>
              <a:rPr lang="en-PK" sz="3600" b="1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tudent</a:t>
            </a:r>
            <a:r>
              <a:rPr lang="en-PK" sz="36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Code of Conduct 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FEEF8-00F6-C908-766F-BC48AAA48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585519"/>
            <a:ext cx="10353762" cy="4756558"/>
          </a:xfrm>
        </p:spPr>
        <p:txBody>
          <a:bodyPr>
            <a:normAutofit lnSpcReduction="10000"/>
          </a:bodyPr>
          <a:lstStyle/>
          <a:p>
            <a:pPr algn="just" fontAlgn="base">
              <a:spcAft>
                <a:spcPts val="90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 fontAlgn="base">
              <a:spcAft>
                <a:spcPts val="900"/>
              </a:spcAft>
              <a:buNone/>
            </a:pPr>
            <a:r>
              <a:rPr lang="en-PK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Every student shall observe the following Codes of Conduct:</a:t>
            </a:r>
          </a:p>
          <a:p>
            <a:pPr marL="342900" lvl="0" indent="-342900" algn="just" fontAlgn="base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PK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Faithfulness in his/her religious duties and respect for convictions of others in matters of religion, conscience and custom.</a:t>
            </a:r>
            <a:endParaRPr lang="en-PK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PK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Loyalty to Pakistan and refraining from doing anything which might lower its </a:t>
            </a:r>
            <a:r>
              <a:rPr lang="en-PK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honor</a:t>
            </a:r>
            <a:r>
              <a:rPr lang="en-PK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prestige in any way.</a:t>
            </a:r>
            <a:endParaRPr lang="en-PK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PK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Truthfulness and honesty in dealing with other people.</a:t>
            </a:r>
            <a:endParaRPr lang="en-PK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PK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Respect for the elders and politeness to all: especially to women, children old people, the weak, disabled and the helpless.</a:t>
            </a:r>
            <a:endParaRPr lang="en-PK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PK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Respect for his/her teachers, non-teaching staff and others in authority in the institute.</a:t>
            </a:r>
            <a:endParaRPr lang="en-PK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BB6402-50A4-B334-5276-64C12E619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27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8984638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24AAC-5A32-4D1C-D32A-70D68D178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808139"/>
          </a:xfrm>
        </p:spPr>
        <p:txBody>
          <a:bodyPr>
            <a:normAutofit/>
          </a:bodyPr>
          <a:lstStyle/>
          <a:p>
            <a:r>
              <a:rPr lang="en-US" sz="36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G. S</a:t>
            </a:r>
            <a:r>
              <a:rPr lang="en-PK" sz="3600" b="1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tudent</a:t>
            </a:r>
            <a:r>
              <a:rPr lang="en-PK" sz="36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Code of Conduct 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FEEF8-00F6-C908-766F-BC48AAA48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585519"/>
            <a:ext cx="10353762" cy="4756558"/>
          </a:xfrm>
        </p:spPr>
        <p:txBody>
          <a:bodyPr>
            <a:normAutofit/>
          </a:bodyPr>
          <a:lstStyle/>
          <a:p>
            <a:pPr marL="342900" indent="-342900" algn="just" fontAlgn="base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 fontAlgn="base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PK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Cleanliness of mind, speech, habits, body and environment.</a:t>
            </a:r>
            <a:endParaRPr lang="en-US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PK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Helpfulness to fellow beings.</a:t>
            </a:r>
            <a:endParaRPr lang="en-PK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PK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Devotion to studies, sports, curricular and co-curricular activities prescribed and/or organized or carried out under the banner or the institute/University.</a:t>
            </a:r>
            <a:endParaRPr lang="en-PK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PK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Observance of thrift and protection of personal and public property.</a:t>
            </a:r>
            <a:endParaRPr lang="en-PK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PK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Dedication to the protection and promotion of environment and ecosystem.</a:t>
            </a:r>
            <a:endParaRPr lang="en-PK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PK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Upholding the sanctity of the institute and compliance to its rules and regulation.</a:t>
            </a:r>
            <a:endParaRPr lang="en-PK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5EF681-B078-B907-7C40-D7D9D3B29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28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600552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5320C-8795-C000-E64D-C2F96A5A4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699083"/>
          </a:xfrm>
        </p:spPr>
        <p:txBody>
          <a:bodyPr>
            <a:normAutofit fontScale="90000"/>
          </a:bodyPr>
          <a:lstStyle/>
          <a:p>
            <a:r>
              <a:rPr lang="en-US" sz="3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H. Extracurricular Activities and Clubs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FBD74-EDDD-586F-ED50-04869A1635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526796"/>
            <a:ext cx="10353762" cy="4721604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18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University of Peshawar, we have various students’ societies and clubs. Student societies play a crucial role in enhancing the university experience, offering students opportunities or personal, academic, and professional growth, while also fostering a sense of belonging and community.</a:t>
            </a:r>
            <a:endParaRPr lang="en-PK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These include:</a:t>
            </a:r>
            <a:endParaRPr lang="en-PK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Adventure and Hiking Club	Blood Donors’ Society		Creative Art Society		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Photo and Video Club	Cultural and Dramatic Society	Khyber Islamic Cultural Society	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Khyber Literacy Club	Science Society			Social Welfare and Awareness Society</a:t>
            </a:r>
            <a:endParaRPr lang="en-PK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Sports Society		International Students Society</a:t>
            </a:r>
            <a:endParaRPr lang="en-PK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DB8621-243C-5C00-9658-40120FB46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29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566045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48B22-5840-59FB-F678-F51C90940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78297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Quaid e Azam College of Commerce</a:t>
            </a:r>
            <a:br>
              <a:rPr lang="en-PK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F1092-1261-8CD5-CF56-71446FDDA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468073"/>
            <a:ext cx="10353762" cy="4966283"/>
          </a:xfrm>
        </p:spPr>
        <p:txBody>
          <a:bodyPr>
            <a:normAutofit fontScale="92500"/>
          </a:bodyPr>
          <a:lstStyle/>
          <a:p>
            <a:pPr algn="just">
              <a:lnSpc>
                <a:spcPct val="200000"/>
              </a:lnSpc>
            </a:pPr>
            <a:r>
              <a:rPr lang="en-PK" sz="21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Quaid-e-Azam College of Commerce (QACC)</a:t>
            </a:r>
            <a:r>
              <a:rPr lang="en-US" sz="21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a constituent college of the University of Peshawar. </a:t>
            </a:r>
            <a:r>
              <a:rPr lang="en-US" sz="21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QACC holds the distinction of being the oldest commerce college in the province. The foundation stone of QACC was laid by </a:t>
            </a:r>
            <a:r>
              <a:rPr lang="en-US" sz="21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Mohtarima</a:t>
            </a:r>
            <a:r>
              <a:rPr lang="en-US" sz="21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Fatima Jinnah on 25th October 1962.</a:t>
            </a:r>
          </a:p>
          <a:p>
            <a:pPr algn="just">
              <a:lnSpc>
                <a:spcPct val="200000"/>
              </a:lnSpc>
            </a:pPr>
            <a:r>
              <a:rPr lang="en-US" sz="21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college is playing a significant role in shaping the educational landscape and contributing to the development of commerce professionals in the region.</a:t>
            </a:r>
          </a:p>
          <a:p>
            <a:pPr algn="just">
              <a:lnSpc>
                <a:spcPct val="200000"/>
              </a:lnSpc>
            </a:pPr>
            <a:r>
              <a:rPr lang="en-PK" sz="21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College is currently offering BS Commerce </a:t>
            </a:r>
            <a:r>
              <a:rPr lang="en-US" sz="21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MPhil Commerce programs </a:t>
            </a:r>
            <a:r>
              <a:rPr lang="en-PK" sz="21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 specialization in the fields of Accounting, Finance, Human Resource Management and Marketing.</a:t>
            </a:r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A3DE47-39E9-C8C3-0577-EA7048946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3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584919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5320C-8795-C000-E64D-C2F96A5A4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699083"/>
          </a:xfrm>
        </p:spPr>
        <p:txBody>
          <a:bodyPr>
            <a:normAutofit/>
          </a:bodyPr>
          <a:lstStyle/>
          <a:p>
            <a:r>
              <a:rPr lang="en-US" sz="3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I. Financial Matters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FBD74-EDDD-586F-ED50-04869A1635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526796"/>
            <a:ext cx="10353762" cy="472160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200000"/>
              </a:lnSpc>
              <a:spcAft>
                <a:spcPts val="800"/>
              </a:spcAft>
              <a:buNone/>
            </a:pPr>
            <a:r>
              <a:rPr lang="en-US" sz="25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must pay a Semester fee within two weeks of the start of that semester.</a:t>
            </a:r>
            <a:endParaRPr lang="en-PK" sz="2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41CB98-E3F4-A538-917F-552C1E41D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30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9888525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DDFC7-5870-B407-96B4-EC8B52015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J. Documents Required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8DA48-DD0D-6DDD-35C4-3792C3771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must submit with Sajjad sb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a. Migration Certificate</a:t>
            </a:r>
          </a:p>
          <a:p>
            <a:pPr marL="0" indent="0">
              <a:buNone/>
            </a:pPr>
            <a:r>
              <a:rPr lang="en-US" dirty="0"/>
              <a:t>	b. Copy of verified DMC from the concerned BOARD</a:t>
            </a:r>
          </a:p>
          <a:p>
            <a:pPr marL="0" indent="0">
              <a:buNone/>
            </a:pPr>
            <a:r>
              <a:rPr lang="en-US" dirty="0"/>
              <a:t>	c. Submit fee</a:t>
            </a:r>
          </a:p>
          <a:p>
            <a:pPr marL="0" indent="0">
              <a:buNone/>
            </a:pPr>
            <a:r>
              <a:rPr lang="en-US" dirty="0"/>
              <a:t>	d. Form submission </a:t>
            </a:r>
            <a:r>
              <a:rPr lang="en-US"/>
              <a:t>for registration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Within 15 days otherwise your admission could be cancelled.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A70399-4C2A-81F2-F16A-53B5E89C0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31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2083089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5320C-8795-C000-E64D-C2F96A5A4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699083"/>
          </a:xfrm>
        </p:spPr>
        <p:txBody>
          <a:bodyPr/>
          <a:lstStyle/>
          <a:p>
            <a:r>
              <a:rPr lang="en-US" dirty="0"/>
              <a:t>J. Q&amp; A</a:t>
            </a:r>
            <a:endParaRPr lang="en-PK" dirty="0"/>
          </a:p>
        </p:txBody>
      </p:sp>
      <p:pic>
        <p:nvPicPr>
          <p:cNvPr id="3074" name="Picture 2" descr="SMPS Product Question &amp; Answer - Product Question and Answer by Simprosys  InfoMedia | Shopify App Store">
            <a:extLst>
              <a:ext uri="{FF2B5EF4-FFF2-40B4-BE49-F238E27FC236}">
                <a16:creationId xmlns:a16="http://schemas.microsoft.com/office/drawing/2014/main" id="{12D624D3-CC71-40FB-12A5-2F87FE2D664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4122" y="3028425"/>
            <a:ext cx="4721225" cy="2667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6E3D10-5C36-1B0C-804B-4B2214EFB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32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120911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FBD74-EDDD-586F-ED50-04869A1635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526796"/>
            <a:ext cx="10353762" cy="47216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Thank you</a:t>
            </a:r>
            <a:endParaRPr lang="en-PK" sz="4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EA77CC-978C-606D-646E-A6D4AE831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33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62346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48B22-5840-59FB-F678-F51C90940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782972"/>
          </a:xfrm>
        </p:spPr>
        <p:txBody>
          <a:bodyPr>
            <a:normAutofit fontScale="90000"/>
          </a:bodyPr>
          <a:lstStyle/>
          <a:p>
            <a:pPr algn="l"/>
            <a:br>
              <a:rPr lang="en-PK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PK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Vision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QACC</a:t>
            </a:r>
            <a:br>
              <a:rPr lang="en-PK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F1092-1261-8CD5-CF56-71446FDDA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468073"/>
            <a:ext cx="10353762" cy="4966283"/>
          </a:xfrm>
        </p:spPr>
        <p:txBody>
          <a:bodyPr/>
          <a:lstStyle/>
          <a:p>
            <a:pPr algn="just" fontAlgn="base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endParaRPr lang="en-US" sz="18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lnSpc>
                <a:spcPct val="200000"/>
              </a:lnSpc>
              <a:spcAft>
                <a:spcPts val="900"/>
              </a:spcAft>
              <a:buNone/>
            </a:pPr>
            <a:r>
              <a:rPr lang="en-PK" sz="2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will be a leading academic institution in the field of Commerce and Management, working </a:t>
            </a:r>
            <a:r>
              <a:rPr lang="en-US" sz="2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PK" sz="2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socio-economic development of the community with a focus on management of industrial and commercial activities</a:t>
            </a:r>
            <a:r>
              <a:rPr lang="en-US" sz="2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PK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D1C313-704E-D9AA-7F13-A87B9DB94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4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334084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48B22-5840-59FB-F678-F51C90940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782972"/>
          </a:xfrm>
        </p:spPr>
        <p:txBody>
          <a:bodyPr>
            <a:normAutofit fontScale="90000"/>
          </a:bodyPr>
          <a:lstStyle/>
          <a:p>
            <a:br>
              <a:rPr lang="en-PK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Teaching Faculty</a:t>
            </a:r>
            <a:br>
              <a:rPr lang="en-PK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F1092-1261-8CD5-CF56-71446FDDA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468073"/>
            <a:ext cx="10353762" cy="4966283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en-US" sz="21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Prof. Dr. </a:t>
            </a:r>
            <a:r>
              <a:rPr lang="en-US" sz="21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Yorid</a:t>
            </a:r>
            <a:r>
              <a:rPr lang="en-US" sz="21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Ahsan Zia</a:t>
            </a:r>
            <a:endParaRPr lang="en-PK" sz="21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>
              <a:lnSpc>
                <a:spcPct val="107000"/>
              </a:lnSpc>
            </a:pP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Ph.D. administrative Sciences-Management</a:t>
            </a:r>
            <a:endParaRPr lang="en-PK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>
              <a:lnSpc>
                <a:spcPct val="107000"/>
              </a:lnSpc>
            </a:pP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Principal Quaid-e- Azam College of Commerce</a:t>
            </a:r>
            <a:endParaRPr lang="en-PK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en-US" sz="21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Dr. Syed Hamid Ali shah</a:t>
            </a:r>
            <a:endParaRPr lang="en-PK" sz="21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>
              <a:lnSpc>
                <a:spcPct val="107000"/>
              </a:lnSpc>
            </a:pP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Ph.D. Management Sciences-Finance</a:t>
            </a:r>
            <a:endParaRPr lang="en-PK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en-US" sz="21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Dr. Aqa Siddiq</a:t>
            </a:r>
            <a:endParaRPr lang="en-PK" sz="21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>
              <a:lnSpc>
                <a:spcPct val="107000"/>
              </a:lnSpc>
            </a:pP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Ph.D. Management Sciences-Human Resource Management</a:t>
            </a:r>
            <a:endParaRPr lang="en-PK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en-US" sz="21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Dr. Rehman Ali</a:t>
            </a:r>
            <a:endParaRPr lang="en-PK" sz="21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>
              <a:lnSpc>
                <a:spcPct val="107000"/>
              </a:lnSpc>
            </a:pP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Ph.D. Artificial Intelligence and Data Mining</a:t>
            </a:r>
            <a:endParaRPr lang="en-PK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en-US" sz="21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Dr. Ilyas Sharif</a:t>
            </a:r>
            <a:endParaRPr lang="en-PK" sz="21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>
              <a:lnSpc>
                <a:spcPct val="107000"/>
              </a:lnSpc>
            </a:pP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Ph.D. Management Sciences-Accounting </a:t>
            </a:r>
            <a:endParaRPr lang="en-PK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en-US" sz="21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Dr. Aysha Sami Latif</a:t>
            </a:r>
            <a:endParaRPr lang="en-PK" sz="21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>
              <a:lnSpc>
                <a:spcPct val="107000"/>
              </a:lnSpc>
            </a:pP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Ph.D. Management Sciences-Finance</a:t>
            </a:r>
            <a:endParaRPr lang="en-PK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6BEFC2-EC2F-03E4-8470-4609B4FB6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5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60689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48B22-5840-59FB-F678-F51C90940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782972"/>
          </a:xfrm>
        </p:spPr>
        <p:txBody>
          <a:bodyPr>
            <a:normAutofit/>
          </a:bodyPr>
          <a:lstStyle/>
          <a:p>
            <a:br>
              <a:rPr lang="en-PK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Teaching Faculty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F1092-1261-8CD5-CF56-71446FDDA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468073"/>
            <a:ext cx="10353762" cy="4966283"/>
          </a:xfrm>
        </p:spPr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buNone/>
            </a:pPr>
            <a:endParaRPr lang="en-US" sz="18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Syed Muhammad Majid Shah</a:t>
            </a:r>
            <a:endParaRPr lang="en-PK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>
              <a:lnSpc>
                <a:spcPct val="107000"/>
              </a:lnSpc>
            </a:pP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MS- Management Sciences-Finance (On Study Leave)</a:t>
            </a:r>
            <a:endParaRPr lang="en-PK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Dr. Faisal Khan</a:t>
            </a:r>
            <a:endParaRPr lang="en-PK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>
              <a:lnSpc>
                <a:spcPct val="107000"/>
              </a:lnSpc>
            </a:pP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Ph.D. Management Sciences-Finance (On EOL)</a:t>
            </a:r>
            <a:endParaRPr lang="en-PK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Faheem Ullah Qureshi</a:t>
            </a:r>
            <a:endParaRPr lang="en-PK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>
              <a:lnSpc>
                <a:spcPct val="107000"/>
              </a:lnSpc>
            </a:pP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MS-Management Sciences- Human Resource Management</a:t>
            </a:r>
            <a:endParaRPr lang="en-PK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Ghulam Farooq</a:t>
            </a:r>
            <a:endParaRPr lang="en-PK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>
              <a:lnSpc>
                <a:spcPct val="107000"/>
              </a:lnSpc>
            </a:pP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M.Phil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Management sciences (On study Leave)</a:t>
            </a:r>
            <a:endParaRPr lang="en-PK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 </a:t>
            </a:r>
            <a:r>
              <a:rPr lang="en-US" sz="1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Aurang</a:t>
            </a:r>
            <a:r>
              <a:rPr lang="en-US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Zeb(on Study Leave)</a:t>
            </a:r>
            <a:endParaRPr lang="en-PK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>
              <a:lnSpc>
                <a:spcPct val="107000"/>
              </a:lnSpc>
            </a:pP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MS- Management Sciences-Finance</a:t>
            </a:r>
            <a:endParaRPr lang="en-PK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D88BF6-6F59-AB01-49F7-1020FAA1E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6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659082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48B22-5840-59FB-F678-F51C90940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782972"/>
          </a:xfrm>
        </p:spPr>
        <p:txBody>
          <a:bodyPr>
            <a:normAutofit/>
          </a:bodyPr>
          <a:lstStyle/>
          <a:p>
            <a:br>
              <a:rPr lang="en-PK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Teaching Faculty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F1092-1261-8CD5-CF56-71446FDDA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468073"/>
            <a:ext cx="10353762" cy="4966283"/>
          </a:xfrm>
        </p:spPr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endParaRPr lang="en-US" sz="20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en-US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 Jamal Ahmed</a:t>
            </a:r>
            <a:endParaRPr lang="en-PK" sz="2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>
              <a:lnSpc>
                <a:spcPct val="107000"/>
              </a:lnSpc>
            </a:pPr>
            <a:r>
              <a:rPr lang="en-US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MS-Management Sciences-Marketing</a:t>
            </a:r>
            <a:endParaRPr lang="en-PK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en-US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13. Muhammad Farrukh</a:t>
            </a:r>
            <a:endParaRPr lang="en-PK" sz="2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>
              <a:lnSpc>
                <a:spcPct val="107000"/>
              </a:lnSpc>
            </a:pPr>
            <a:r>
              <a:rPr lang="en-US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ACCA</a:t>
            </a:r>
            <a:endParaRPr lang="en-PK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en-US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14. Dost Muhammad</a:t>
            </a:r>
            <a:endParaRPr lang="en-PK" sz="2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>
              <a:lnSpc>
                <a:spcPct val="107000"/>
              </a:lnSpc>
              <a:spcAft>
                <a:spcPts val="800"/>
              </a:spcAft>
            </a:pPr>
            <a:r>
              <a:rPr lang="en-US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MS- Management Sciences-Finance</a:t>
            </a:r>
            <a:endParaRPr lang="en-PK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79085E-21C1-DB7C-8018-DE8F41E92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7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241765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48B22-5840-59FB-F678-F51C90940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782972"/>
          </a:xfrm>
        </p:spPr>
        <p:txBody>
          <a:bodyPr>
            <a:normAutofit fontScale="90000"/>
          </a:bodyPr>
          <a:lstStyle/>
          <a:p>
            <a:br>
              <a:rPr lang="en-PK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Overview of the BS Program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F1092-1261-8CD5-CF56-71446FDDA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468073"/>
            <a:ext cx="10353762" cy="4966283"/>
          </a:xfrm>
        </p:spPr>
        <p:txBody>
          <a:bodyPr/>
          <a:lstStyle/>
          <a:p>
            <a:pPr algn="just">
              <a:lnSpc>
                <a:spcPct val="200000"/>
              </a:lnSpc>
              <a:spcAft>
                <a:spcPts val="800"/>
              </a:spcAft>
            </a:pPr>
            <a:endParaRPr lang="en-US" sz="18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  <a:spcAft>
                <a:spcPts val="800"/>
              </a:spcAft>
            </a:pPr>
            <a:r>
              <a:rPr lang="en-US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BS Commerce program at Quaid e Azam College of Commerce is a comprehensive undergraduate course designed to provide students with a strong foundation in business and commerce.</a:t>
            </a:r>
            <a:endParaRPr lang="en-PK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  <a:spcAft>
                <a:spcPts val="800"/>
              </a:spcAft>
            </a:pPr>
            <a:r>
              <a:rPr lang="en-US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program offers a well-rounded curriculum that covers essential business disciplines, including accounting, finance, marketing, human resource management and economics. </a:t>
            </a:r>
            <a:endParaRPr lang="en-PK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</a:pP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FC4765-D3D6-151F-E296-F43022850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8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392862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48B22-5840-59FB-F678-F51C90940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782972"/>
          </a:xfrm>
        </p:spPr>
        <p:txBody>
          <a:bodyPr>
            <a:normAutofit/>
          </a:bodyPr>
          <a:lstStyle/>
          <a:p>
            <a:br>
              <a:rPr lang="en-PK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Overview of the BS Program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F1092-1261-8CD5-CF56-71446FDDA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468073"/>
            <a:ext cx="10353762" cy="4966283"/>
          </a:xfrm>
        </p:spPr>
        <p:txBody>
          <a:bodyPr/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 startAt="9"/>
            </a:pPr>
            <a:endParaRPr lang="en-US" sz="18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 startAt="9"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Scheme of Study</a:t>
            </a:r>
            <a:endParaRPr lang="en-PK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PK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student of BS Commerce is required to complete 1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30-140</a:t>
            </a:r>
            <a:r>
              <a:rPr lang="en-PK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Credit Hours.</a:t>
            </a:r>
            <a:endParaRPr lang="en-PK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PK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Besides course work they have to complete eight (08) weeks internship in an organization of repute or undergo a research report. </a:t>
            </a:r>
            <a:endParaRPr lang="en-PK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PK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normal duration for the completion of the program is eight semesters which shall complete in four years period.</a:t>
            </a:r>
            <a:endParaRPr lang="en-PK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191265-6CF9-5090-04D5-0BD844173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46AE-EEFF-4D4A-B725-06DAFE10F313}" type="slidenum">
              <a:rPr lang="en-PK" smtClean="0"/>
              <a:t>9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1564228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99</TotalTime>
  <Words>2170</Words>
  <Application>Microsoft Office PowerPoint</Application>
  <PresentationFormat>Widescreen</PresentationFormat>
  <Paragraphs>435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Bookman Old Style</vt:lpstr>
      <vt:lpstr>Calibri</vt:lpstr>
      <vt:lpstr>Calibri Light</vt:lpstr>
      <vt:lpstr>Cambria Math</vt:lpstr>
      <vt:lpstr>Rockwell</vt:lpstr>
      <vt:lpstr>Times New Roman</vt:lpstr>
      <vt:lpstr>Damask</vt:lpstr>
      <vt:lpstr>Orientation Session</vt:lpstr>
      <vt:lpstr>welcome</vt:lpstr>
      <vt:lpstr>A. Quaid e Azam College of Commerce </vt:lpstr>
      <vt:lpstr> Vision of QACC </vt:lpstr>
      <vt:lpstr> B. Teaching Faculty </vt:lpstr>
      <vt:lpstr> B. Teaching Faculty</vt:lpstr>
      <vt:lpstr> B. Teaching Faculty</vt:lpstr>
      <vt:lpstr> C. Overview of the BS Program</vt:lpstr>
      <vt:lpstr> C. Overview of the BS Program</vt:lpstr>
      <vt:lpstr> C. Overview of the BS Program</vt:lpstr>
      <vt:lpstr>D. Courses in First Semester</vt:lpstr>
      <vt:lpstr> E. Academic Policies and Procedures</vt:lpstr>
      <vt:lpstr> E. Academic Policies and Procedures</vt:lpstr>
      <vt:lpstr>E. Academic Policies and Procedures</vt:lpstr>
      <vt:lpstr>E. Academic Policies and Procedures</vt:lpstr>
      <vt:lpstr>E. Academic Policies and Procedures</vt:lpstr>
      <vt:lpstr>E. Academic Policies and Procedures</vt:lpstr>
      <vt:lpstr>E. Academic Policies and Procedures</vt:lpstr>
      <vt:lpstr>E. Academic Policies and Procedures</vt:lpstr>
      <vt:lpstr>E. Academic Policies and Procedures</vt:lpstr>
      <vt:lpstr>E. Academic Policies and Procedures</vt:lpstr>
      <vt:lpstr>E. Academic Policies and Procedures</vt:lpstr>
      <vt:lpstr>E. Academic Policies and Procedures</vt:lpstr>
      <vt:lpstr>E. Academic Policies and Procedures</vt:lpstr>
      <vt:lpstr>E. Academic Policies and Procedures</vt:lpstr>
      <vt:lpstr>F. Resources at the College</vt:lpstr>
      <vt:lpstr>G. Student Code of Conduct </vt:lpstr>
      <vt:lpstr>G. Student Code of Conduct </vt:lpstr>
      <vt:lpstr>H. Extracurricular Activities and Clubs</vt:lpstr>
      <vt:lpstr>I. Financial Matters</vt:lpstr>
      <vt:lpstr>J. Documents Required</vt:lpstr>
      <vt:lpstr>J. Q&amp; 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Orientation Session</dc:title>
  <dc:creator>Aysha Sami Latif</dc:creator>
  <cp:lastModifiedBy>Aysha Sami Latif</cp:lastModifiedBy>
  <cp:revision>66</cp:revision>
  <dcterms:created xsi:type="dcterms:W3CDTF">2023-10-31T07:02:38Z</dcterms:created>
  <dcterms:modified xsi:type="dcterms:W3CDTF">2023-11-01T03:59:46Z</dcterms:modified>
</cp:coreProperties>
</file>